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5" r:id="rId6"/>
    <p:sldId id="300" r:id="rId7"/>
    <p:sldId id="296" r:id="rId8"/>
    <p:sldId id="298" r:id="rId9"/>
    <p:sldId id="299" r:id="rId10"/>
    <p:sldId id="297" r:id="rId11"/>
    <p:sldId id="291" r:id="rId12"/>
    <p:sldId id="301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51A"/>
    <a:srgbClr val="E79130"/>
    <a:srgbClr val="FBFCFC"/>
    <a:srgbClr val="FFFFFF"/>
    <a:srgbClr val="F5F5F5"/>
    <a:srgbClr val="FBFBFB"/>
    <a:srgbClr val="2E3D92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3" d="100"/>
          <a:sy n="63" d="100"/>
        </p:scale>
        <p:origin x="69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2806369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304297"/>
                </a:solidFill>
              </a:rPr>
              <a:t>SURGEONS NEED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0" y="4114218"/>
            <a:ext cx="4526280" cy="1279652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>
                <a:solidFill>
                  <a:srgbClr val="E79130"/>
                </a:solidFill>
              </a:rPr>
              <a:t>DOTT GIUSEPPE M MARINARI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POLICLINICO SAN DONATO</a:t>
            </a:r>
          </a:p>
          <a:p>
            <a:r>
              <a:rPr lang="it-IT" sz="2800" b="1" dirty="0">
                <a:solidFill>
                  <a:srgbClr val="E79130"/>
                </a:solidFill>
              </a:rPr>
              <a:t>MILANO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i="1" dirty="0"/>
              <a:t>Grazie per l’attenzione !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13360"/>
            <a:ext cx="10942320" cy="5730240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2" name="Picture 2">
            <a:extLst>
              <a:ext uri="{FF2B5EF4-FFF2-40B4-BE49-F238E27FC236}">
                <a16:creationId xmlns:a16="http://schemas.microsoft.com/office/drawing/2014/main" id="{1F52A8C7-BA0D-2455-5B0D-FA66F60135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3263" y="530225"/>
            <a:ext cx="26479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61A1F9-2762-C09E-2975-3B7C21334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53" y="426721"/>
            <a:ext cx="6516687" cy="4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>
                <a:solidFill>
                  <a:srgbClr val="0099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DISCLOSURE: MEDTRONIC CONSULTANT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DEBAC1A-5579-8519-F98C-D17C96ACB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077913"/>
            <a:ext cx="65166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 dirty="0">
                <a:solidFill>
                  <a:srgbClr val="00999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PERSONAL SERIES PATIENTS 2015 - 2024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5F5A612-E130-8333-3921-B7E1690C6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22416"/>
              </p:ext>
            </p:extLst>
          </p:nvPr>
        </p:nvGraphicFramePr>
        <p:xfrm>
          <a:off x="1342073" y="2476183"/>
          <a:ext cx="5434648" cy="640204"/>
        </p:xfrm>
        <a:graphic>
          <a:graphicData uri="http://schemas.openxmlformats.org/drawingml/2006/table">
            <a:tbl>
              <a:tblPr firstRow="1" bandRow="1"/>
              <a:tblGrid>
                <a:gridCol w="135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it-IT" sz="1800" dirty="0"/>
                        <a:t>N 4612</a:t>
                      </a:r>
                    </a:p>
                  </a:txBody>
                  <a:tcPr marL="91433" marR="91433" marT="45782" marB="45782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it-IT" sz="1800" dirty="0"/>
                        <a:t>BMI 44.1±9</a:t>
                      </a:r>
                    </a:p>
                  </a:txBody>
                  <a:tcPr marL="91433" marR="91433" marT="45782" marB="45782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it-IT" sz="1800" dirty="0"/>
                        <a:t>M/F 1/4</a:t>
                      </a:r>
                    </a:p>
                  </a:txBody>
                  <a:tcPr marL="91433" marR="91433" marT="45782" marB="45782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ptos" panose="02110004020202020204"/>
                        </a:defRPr>
                      </a:lvl9pPr>
                    </a:lstStyle>
                    <a:p>
                      <a:r>
                        <a:rPr lang="it-IT" sz="1800" dirty="0"/>
                        <a:t>AGE 41.9±11</a:t>
                      </a:r>
                    </a:p>
                  </a:txBody>
                  <a:tcPr marL="91433" marR="91433" marT="45782" marB="45782" anchor="ctr" anchorCtr="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Grafico 7">
            <a:extLst>
              <a:ext uri="{FF2B5EF4-FFF2-40B4-BE49-F238E27FC236}">
                <a16:creationId xmlns:a16="http://schemas.microsoft.com/office/drawing/2014/main" id="{62F5289A-9386-C8A8-09B8-12C2DAAC0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554500"/>
              </p:ext>
            </p:extLst>
          </p:nvPr>
        </p:nvGraphicFramePr>
        <p:xfrm>
          <a:off x="6015039" y="1950720"/>
          <a:ext cx="6024561" cy="399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571888" imgH="5084505" progId="Excel.Chart.8">
                  <p:embed/>
                </p:oleObj>
              </mc:Choice>
              <mc:Fallback>
                <p:oleObj name="Chart" r:id="rId2" imgW="7571888" imgH="5084505" progId="Excel.Chart.8">
                  <p:embed/>
                  <p:pic>
                    <p:nvPicPr>
                      <p:cNvPr id="3091" name="Grafico 7">
                        <a:extLst>
                          <a:ext uri="{FF2B5EF4-FFF2-40B4-BE49-F238E27FC236}">
                            <a16:creationId xmlns:a16="http://schemas.microsoft.com/office/drawing/2014/main" id="{29B4BFC0-D4F7-8A92-8CCE-76D49655393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9" y="1950720"/>
                        <a:ext cx="6024561" cy="3992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0CD91-766E-81A0-BF37-E7787C6D4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D2A270E-FF9A-6BF4-E1EF-DE96E75A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11636"/>
            <a:ext cx="10058400" cy="382241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it-IT" dirty="0">
                <a:solidFill>
                  <a:schemeClr val="accent2"/>
                </a:solidFill>
              </a:rPr>
              <a:t>PREOPERATORIO</a:t>
            </a:r>
            <a:br>
              <a:rPr lang="it-IT" dirty="0"/>
            </a:br>
            <a:r>
              <a:rPr lang="it-IT" dirty="0">
                <a:solidFill>
                  <a:srgbClr val="FF0000"/>
                </a:solidFill>
              </a:rPr>
              <a:t>INTRAOPERATORIO</a:t>
            </a:r>
            <a:br>
              <a:rPr lang="it-IT" dirty="0"/>
            </a:br>
            <a:r>
              <a:rPr lang="it-IT" dirty="0">
                <a:solidFill>
                  <a:schemeClr val="accent2"/>
                </a:solidFill>
              </a:rPr>
              <a:t>POSTOPERATORIO</a:t>
            </a:r>
          </a:p>
        </p:txBody>
      </p:sp>
    </p:spTree>
    <p:extLst>
      <p:ext uri="{BB962C8B-B14F-4D97-AF65-F5344CB8AC3E}">
        <p14:creationId xmlns:p14="http://schemas.microsoft.com/office/powerpoint/2010/main" val="138296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F51C9-AA9E-3B96-75D8-ECD64334A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9E23E0D-6174-BA2C-29CB-96197B85A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454" y="189183"/>
            <a:ext cx="10720469" cy="447940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it-IT" sz="4000" dirty="0">
                <a:solidFill>
                  <a:schemeClr val="accent2"/>
                </a:solidFill>
              </a:rPr>
              <a:t>PREOPERATORIO</a:t>
            </a:r>
            <a:br>
              <a:rPr lang="it-IT" sz="4000" dirty="0"/>
            </a:br>
            <a:r>
              <a:rPr lang="it-IT" sz="4000" dirty="0">
                <a:solidFill>
                  <a:srgbClr val="00B050"/>
                </a:solidFill>
              </a:rPr>
              <a:t>ottimizzazione del paziente</a:t>
            </a:r>
            <a:br>
              <a:rPr lang="it-IT" sz="4000" dirty="0"/>
            </a:br>
            <a:r>
              <a:rPr lang="it-IT" sz="3600" dirty="0">
                <a:solidFill>
                  <a:srgbClr val="E79130"/>
                </a:solidFill>
              </a:rPr>
              <a:t>team multidisciplinare allargato (specialisti e paziente)</a:t>
            </a:r>
            <a:br>
              <a:rPr lang="it-IT" sz="3600" dirty="0">
                <a:solidFill>
                  <a:srgbClr val="E79130"/>
                </a:solidFill>
              </a:rPr>
            </a:br>
            <a:r>
              <a:rPr lang="it-IT" sz="3600" dirty="0" err="1">
                <a:solidFill>
                  <a:srgbClr val="E79130"/>
                </a:solidFill>
              </a:rPr>
              <a:t>patient</a:t>
            </a:r>
            <a:r>
              <a:rPr lang="it-IT" sz="3600" dirty="0">
                <a:solidFill>
                  <a:srgbClr val="E79130"/>
                </a:solidFill>
              </a:rPr>
              <a:t> manager</a:t>
            </a:r>
            <a:endParaRPr lang="it-IT" sz="4000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9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4D56A-640B-3B16-AE01-4436F07D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59A82D8F-DD92-C327-E45C-806390B73D4E}"/>
              </a:ext>
            </a:extLst>
          </p:cNvPr>
          <p:cNvSpPr txBox="1"/>
          <p:nvPr/>
        </p:nvSpPr>
        <p:spPr>
          <a:xfrm>
            <a:off x="2423421" y="1261641"/>
            <a:ext cx="73151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>
                <a:solidFill>
                  <a:schemeClr val="accent3"/>
                </a:solidFill>
              </a:rPr>
              <a:t>INTRAOPERATORIO</a:t>
            </a:r>
          </a:p>
          <a:p>
            <a:pPr algn="ctr"/>
            <a:endParaRPr lang="it-IT" sz="4000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standardizzazione gestione di sala</a:t>
            </a:r>
          </a:p>
          <a:p>
            <a:endParaRPr lang="it-IT" sz="4000" dirty="0">
              <a:solidFill>
                <a:srgbClr val="00B050"/>
              </a:solidFill>
            </a:endParaRPr>
          </a:p>
          <a:p>
            <a:r>
              <a:rPr lang="it-IT" sz="4000" dirty="0">
                <a:solidFill>
                  <a:srgbClr val="00B050"/>
                </a:solidFill>
              </a:rPr>
              <a:t>standardizzazione delle procedure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6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89C86-EA13-7EB3-0655-9EE50DFE7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ECE7A3-A624-11BE-CFED-B05E42079ED7}"/>
              </a:ext>
            </a:extLst>
          </p:cNvPr>
          <p:cNvSpPr txBox="1"/>
          <p:nvPr/>
        </p:nvSpPr>
        <p:spPr>
          <a:xfrm>
            <a:off x="2316951" y="312514"/>
            <a:ext cx="755809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3"/>
                </a:solidFill>
              </a:rPr>
              <a:t>INTRAOPERATORIO</a:t>
            </a:r>
          </a:p>
          <a:p>
            <a:pPr algn="ctr"/>
            <a:endParaRPr lang="it-IT" sz="2400" dirty="0"/>
          </a:p>
          <a:p>
            <a:r>
              <a:rPr lang="it-IT" sz="3600" dirty="0">
                <a:solidFill>
                  <a:srgbClr val="00B050"/>
                </a:solidFill>
              </a:rPr>
              <a:t>standardizzazione gestione di sala</a:t>
            </a:r>
          </a:p>
          <a:p>
            <a:pPr algn="ctr"/>
            <a:endParaRPr lang="it-IT" sz="2400" dirty="0">
              <a:solidFill>
                <a:srgbClr val="00B05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E79130"/>
                </a:solidFill>
              </a:rPr>
              <a:t>spazi: preparazione e recovery room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E79130"/>
                </a:solidFill>
              </a:rPr>
              <a:t>team dedicato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E79130"/>
                </a:solidFill>
              </a:rPr>
              <a:t>lavoro in parallelo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E79130"/>
                </a:solidFill>
              </a:rPr>
              <a:t>RISPETTO!!!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E79130"/>
                </a:solidFill>
              </a:rPr>
              <a:t>kit ferri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rgbClr val="E79130"/>
                </a:solidFill>
              </a:rPr>
              <a:t>kit procedurale</a:t>
            </a:r>
          </a:p>
        </p:txBody>
      </p:sp>
    </p:spTree>
    <p:extLst>
      <p:ext uri="{BB962C8B-B14F-4D97-AF65-F5344CB8AC3E}">
        <p14:creationId xmlns:p14="http://schemas.microsoft.com/office/powerpoint/2010/main" val="225610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B4112-5DDA-C7F2-2573-0399359FA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2F0B9A3-3EC3-B115-95F1-70635453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588152"/>
            <a:ext cx="10058400" cy="114589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it-IT" dirty="0">
                <a:solidFill>
                  <a:schemeClr val="accent2"/>
                </a:solidFill>
              </a:rPr>
              <a:t>POSTOPERATORIO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dirty="0">
                <a:solidFill>
                  <a:srgbClr val="00B050"/>
                </a:solidFill>
              </a:rPr>
              <a:t>immediato: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sz="4400" dirty="0">
                <a:solidFill>
                  <a:srgbClr val="E79130"/>
                </a:solidFill>
              </a:rPr>
              <a:t>osservazione infermieristica</a:t>
            </a:r>
            <a:br>
              <a:rPr lang="it-IT" sz="4400" dirty="0">
                <a:solidFill>
                  <a:srgbClr val="E79130"/>
                </a:solidFill>
              </a:rPr>
            </a:br>
            <a:r>
              <a:rPr lang="it-IT" sz="4400" dirty="0">
                <a:solidFill>
                  <a:srgbClr val="00B050"/>
                </a:solidFill>
              </a:rPr>
              <a:t>domicilio:</a:t>
            </a:r>
            <a:r>
              <a:rPr lang="it-IT" sz="4400" dirty="0">
                <a:solidFill>
                  <a:srgbClr val="E79130"/>
                </a:solidFill>
              </a:rPr>
              <a:t> </a:t>
            </a:r>
            <a:r>
              <a:rPr lang="it-IT" sz="4400" dirty="0" err="1">
                <a:solidFill>
                  <a:srgbClr val="E79130"/>
                </a:solidFill>
              </a:rPr>
              <a:t>patient</a:t>
            </a:r>
            <a:r>
              <a:rPr lang="it-IT" sz="4400" dirty="0">
                <a:solidFill>
                  <a:srgbClr val="E79130"/>
                </a:solidFill>
              </a:rPr>
              <a:t> manager</a:t>
            </a:r>
            <a:endParaRPr lang="it-IT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B040FE-9FDB-FD4E-5206-C116F837384B}"/>
              </a:ext>
            </a:extLst>
          </p:cNvPr>
          <p:cNvSpPr txBox="1"/>
          <p:nvPr/>
        </p:nvSpPr>
        <p:spPr>
          <a:xfrm>
            <a:off x="741680" y="580241"/>
            <a:ext cx="1082007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3"/>
                </a:solidFill>
              </a:rPr>
              <a:t>COME MISURARE L’EFFICACIA DI UN PERCORSO ERABS?</a:t>
            </a:r>
          </a:p>
          <a:p>
            <a:endParaRPr lang="it-IT" sz="1200" dirty="0">
              <a:solidFill>
                <a:schemeClr val="accent3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E79130"/>
                </a:solidFill>
              </a:rPr>
              <a:t>tempi di sala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E79130"/>
                </a:solidFill>
              </a:rPr>
              <a:t>tempi di cambio 	numero delle procedure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E79130"/>
                </a:solidFill>
              </a:rPr>
              <a:t>tempi chirurgici </a:t>
            </a:r>
          </a:p>
          <a:p>
            <a:endParaRPr lang="it-IT" sz="3600" dirty="0">
              <a:solidFill>
                <a:srgbClr val="E7913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E79130"/>
                </a:solidFill>
              </a:rPr>
              <a:t>standardizzazione del percorso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200" dirty="0">
              <a:solidFill>
                <a:srgbClr val="E7913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200" dirty="0">
              <a:solidFill>
                <a:srgbClr val="E7913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200" dirty="0">
              <a:solidFill>
                <a:srgbClr val="E7913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E79130"/>
                </a:solidFill>
              </a:rPr>
              <a:t>soddisfazione del paziente ? 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8440CEF6-C842-B8DE-1653-A6B8A75FA356}"/>
              </a:ext>
            </a:extLst>
          </p:cNvPr>
          <p:cNvSpPr/>
          <p:nvPr/>
        </p:nvSpPr>
        <p:spPr>
          <a:xfrm>
            <a:off x="4064000" y="1500218"/>
            <a:ext cx="330373" cy="1227128"/>
          </a:xfrm>
          <a:prstGeom prst="rightBrace">
            <a:avLst/>
          </a:prstGeom>
          <a:noFill/>
          <a:ln>
            <a:solidFill>
              <a:srgbClr val="E7913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8E1DC638-9BAB-72AB-6B2A-DCBA966349C3}"/>
              </a:ext>
            </a:extLst>
          </p:cNvPr>
          <p:cNvSpPr/>
          <p:nvPr/>
        </p:nvSpPr>
        <p:spPr>
          <a:xfrm>
            <a:off x="1727200" y="3889038"/>
            <a:ext cx="599440" cy="378162"/>
          </a:xfrm>
          <a:prstGeom prst="downArrow">
            <a:avLst/>
          </a:prstGeom>
          <a:solidFill>
            <a:srgbClr val="E791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79130"/>
              </a:solidFill>
            </a:endParaRP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AE8C97AB-62B1-2DE9-DC9E-7512A736C820}"/>
              </a:ext>
            </a:extLst>
          </p:cNvPr>
          <p:cNvSpPr/>
          <p:nvPr/>
        </p:nvSpPr>
        <p:spPr>
          <a:xfrm>
            <a:off x="5663311" y="3893944"/>
            <a:ext cx="599440" cy="378162"/>
          </a:xfrm>
          <a:prstGeom prst="downArrow">
            <a:avLst/>
          </a:prstGeom>
          <a:solidFill>
            <a:srgbClr val="E791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E7913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89977E-75E3-43F6-04F7-166E5049E414}"/>
              </a:ext>
            </a:extLst>
          </p:cNvPr>
          <p:cNvSpPr txBox="1"/>
          <p:nvPr/>
        </p:nvSpPr>
        <p:spPr>
          <a:xfrm>
            <a:off x="428821" y="4334469"/>
            <a:ext cx="3180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RIDUZIONE COMPLICAZIONI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25FCE4-9284-E514-7F58-F4E9BCA88AB9}"/>
              </a:ext>
            </a:extLst>
          </p:cNvPr>
          <p:cNvSpPr txBox="1"/>
          <p:nvPr/>
        </p:nvSpPr>
        <p:spPr>
          <a:xfrm>
            <a:off x="4094461" y="4298737"/>
            <a:ext cx="3728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  </a:t>
            </a:r>
            <a:r>
              <a:rPr lang="it-IT" sz="2000" b="1" dirty="0">
                <a:solidFill>
                  <a:srgbClr val="00B050"/>
                </a:solidFill>
              </a:rPr>
              <a:t>RIDUZIONE GIORNI DI DEGENZA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3D89B-2216-B7F6-85B9-88EF58471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4AF9D7-2AC3-4901-9BA9-D8C7FBE61EB3}"/>
              </a:ext>
            </a:extLst>
          </p:cNvPr>
          <p:cNvSpPr txBox="1"/>
          <p:nvPr/>
        </p:nvSpPr>
        <p:spPr>
          <a:xfrm>
            <a:off x="4377847" y="366881"/>
            <a:ext cx="3444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b="1" dirty="0">
                <a:solidFill>
                  <a:schemeClr val="accent3"/>
                </a:solidFill>
              </a:rPr>
              <a:t>CONCLUSIONI</a:t>
            </a:r>
            <a:endParaRPr lang="it-IT" sz="1600" dirty="0">
              <a:solidFill>
                <a:schemeClr val="accent3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AD61543-2E10-835D-E012-44AEE8F34A79}"/>
              </a:ext>
            </a:extLst>
          </p:cNvPr>
          <p:cNvSpPr txBox="1"/>
          <p:nvPr/>
        </p:nvSpPr>
        <p:spPr>
          <a:xfrm>
            <a:off x="690880" y="1412240"/>
            <a:ext cx="10779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Il chirurgo ha spesso il ruolo di team leader nell’implementazione di un percorso ERABS</a:t>
            </a:r>
          </a:p>
          <a:p>
            <a:endParaRPr lang="it-IT" sz="2800" dirty="0">
              <a:solidFill>
                <a:srgbClr val="BE551A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Onore ed onere: sorveglianza sui requisiti minimi per lavorare in sicurezza</a:t>
            </a:r>
          </a:p>
          <a:p>
            <a:endParaRPr lang="it-IT" sz="2800" dirty="0">
              <a:solidFill>
                <a:srgbClr val="BE551A"/>
              </a:solidFill>
            </a:endParaRPr>
          </a:p>
          <a:p>
            <a:r>
              <a:rPr lang="it-IT" sz="2800" dirty="0">
                <a:solidFill>
                  <a:srgbClr val="BE551A"/>
                </a:solidFill>
              </a:rPr>
              <a:t>ERABS è prima di tutto benessere del paziente, non aumento del numero di procedure</a:t>
            </a:r>
          </a:p>
        </p:txBody>
      </p:sp>
    </p:spTree>
    <p:extLst>
      <p:ext uri="{BB962C8B-B14F-4D97-AF65-F5344CB8AC3E}">
        <p14:creationId xmlns:p14="http://schemas.microsoft.com/office/powerpoint/2010/main" val="37786903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36</TotalTime>
  <Words>173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Wingdings</vt:lpstr>
      <vt:lpstr>RetrospectVTI</vt:lpstr>
      <vt:lpstr>Grafico di Microsoft Excel</vt:lpstr>
      <vt:lpstr>SURGEONS NEED</vt:lpstr>
      <vt:lpstr>Presentazione standard di PowerPoint</vt:lpstr>
      <vt:lpstr>PREOPERATORIO INTRAOPERATORIO POSTOPERATORIO</vt:lpstr>
      <vt:lpstr>PREOPERATORIO ottimizzazione del paziente team multidisciplinare allargato (specialisti e paziente) patient manager</vt:lpstr>
      <vt:lpstr>Presentazione standard di PowerPoint</vt:lpstr>
      <vt:lpstr>Presentazione standard di PowerPoint</vt:lpstr>
      <vt:lpstr>POSTOPERATORIO immediato: osservazione infermieristica domicilio: patient manager</vt:lpstr>
      <vt:lpstr>Presentazione standard di PowerPoint</vt:lpstr>
      <vt:lpstr>Presentazione standard di PowerPoint</vt:lpstr>
      <vt:lpstr>Grazie per l’attenzione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Giuseppe Marinari</cp:lastModifiedBy>
  <cp:revision>21</cp:revision>
  <dcterms:created xsi:type="dcterms:W3CDTF">2022-02-27T17:36:31Z</dcterms:created>
  <dcterms:modified xsi:type="dcterms:W3CDTF">2025-10-26T09:59:44Z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